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Dans le coin supérieur gauche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1954 : FORTRAN							1972 : SMALTALK</a:t>
            </a:r>
          </a:p>
          <a:p>
            <a:pPr/>
            <a:r>
              <a:t>1958 : ALGOL								1979 -&gt; 1998 : C++</a:t>
            </a:r>
          </a:p>
          <a:p>
            <a:pPr/>
            <a:r>
              <a:t>1967 : SIMULA / BCPL					1994 : Java</a:t>
            </a:r>
          </a:p>
          <a:p>
            <a:pPr/>
            <a:r>
              <a:t>1969 : B									2002 : C#</a:t>
            </a:r>
          </a:p>
          <a:p>
            <a:pPr/>
            <a:r>
              <a:t>1971 : C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wikipedia.org/wiki/C++#Standardization" TargetMode="External"/><Relationship Id="rId4" Type="http://schemas.openxmlformats.org/officeDocument/2006/relationships/hyperlink" Target="https://en.wikipedia.org/wiki/C++03" TargetMode="External"/><Relationship Id="rId5" Type="http://schemas.openxmlformats.org/officeDocument/2006/relationships/hyperlink" Target="https://en.wikipedia.org/wiki/C++11" TargetMode="External"/><Relationship Id="rId6" Type="http://schemas.openxmlformats.org/officeDocument/2006/relationships/hyperlink" Target="https://en.wikipedia.org/wiki/C++14" TargetMode="External"/><Relationship Id="rId7" Type="http://schemas.openxmlformats.org/officeDocument/2006/relationships/hyperlink" Target="https://en.wikipedia.org/wiki/C++17" TargetMode="External"/><Relationship Id="rId8" Type="http://schemas.openxmlformats.org/officeDocument/2006/relationships/hyperlink" Target="https://en.wikipedia.org/wiki/C++20" TargetMode="External"/><Relationship Id="rId9" Type="http://schemas.openxmlformats.org/officeDocument/2006/relationships/hyperlink" Target="https://en.wikipedia.org/wiki/C++23" TargetMode="External"/><Relationship Id="rId10" Type="http://schemas.openxmlformats.org/officeDocument/2006/relationships/hyperlink" Target="https://en.wikipedia.org/wiki/C++26" TargetMode="External"/><Relationship Id="rId11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www.programmingalgorithms.com/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isocpp.org/" TargetMode="External"/><Relationship Id="rId4" Type="http://schemas.openxmlformats.org/officeDocument/2006/relationships/hyperlink" Target="https://cppreference.com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www.programmingalgorithms.com/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59" name="This course aimed at inexperienced developers as well as experienced developers with no knowledge of Modern C++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  <a:p>
            <a:pPr/>
            <a:r>
              <a:t>This course covers concepts from C++98 to C++23, while keeping modern C++ in mind.</a:t>
            </a:r>
          </a:p>
          <a:p>
            <a:pPr/>
            <a:r>
              <a:t>The corresponding C++ version is indicated for each concept and feature.</a:t>
            </a:r>
          </a:p>
        </p:txBody>
      </p:sp>
      <p:sp>
        <p:nvSpPr>
          <p:cNvPr id="2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72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8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  <p:sp>
        <p:nvSpPr>
          <p:cNvPr id="279" name="Rectangle"/>
          <p:cNvSpPr/>
          <p:nvPr/>
        </p:nvSpPr>
        <p:spPr>
          <a:xfrm>
            <a:off x="1229879" y="4164278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83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284" name="Rectangle"/>
          <p:cNvSpPr/>
          <p:nvPr/>
        </p:nvSpPr>
        <p:spPr>
          <a:xfrm>
            <a:off x="1229879" y="541582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0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Bjarne Stroupstru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Bjarne Stroupstrup</a:t>
            </a:r>
          </a:p>
        </p:txBody>
      </p:sp>
      <p:sp>
        <p:nvSpPr>
          <p:cNvPr id="293" name="Bjarne Stroustrup, a Danish computer scientist, is the creator of C++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Bjarne Stroustrup, a Danish computer scientist, is the creator of C++.</a:t>
            </a:r>
          </a:p>
        </p:txBody>
      </p:sp>
      <p:sp>
        <p:nvSpPr>
          <p:cNvPr id="2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2159" y="3354544"/>
            <a:ext cx="8051803" cy="70069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1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++ languag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C++ language</a:t>
            </a:r>
          </a:p>
        </p:txBody>
      </p:sp>
      <p:sp>
        <p:nvSpPr>
          <p:cNvPr id="3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In 1979, Bjarne Stroustrup began work on &quot;C with Classes&quot;, the predecessor to &quot;C++&quot;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t>In 1979, Bjarne Stroustrup began work on "</a:t>
            </a:r>
            <a:r>
              <a:rPr b="1"/>
              <a:t>C with Classes</a:t>
            </a:r>
            <a:r>
              <a:t>", the predecessor to "C++".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1982, Stroustrup started to develop a successor to "C with Classes", which he named "C++".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1985, the first edition of The C++ Programming Language was released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In 1998, C++98 was released, standardizing the language</a:t>
            </a:r>
          </a:p>
        </p:txBody>
      </p:sp>
      <p:pic>
        <p:nvPicPr>
          <p:cNvPr id="3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5614" y="2501656"/>
            <a:ext cx="6037007" cy="8712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2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++ Standard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C++ Standards</a:t>
            </a:r>
          </a:p>
        </p:txBody>
      </p:sp>
      <p:sp>
        <p:nvSpPr>
          <p:cNvPr id="3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3" name="1998 | 14882:1998 | C++98…"/>
          <p:cNvSpPr txBox="1"/>
          <p:nvPr>
            <p:ph type="body" sz="half" idx="4294967295"/>
          </p:nvPr>
        </p:nvSpPr>
        <p:spPr>
          <a:xfrm>
            <a:off x="1206500" y="4252924"/>
            <a:ext cx="10477500" cy="8251592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1998 | 14882:1998 | </a:t>
            </a:r>
            <a:r>
              <a:rPr u="sng">
                <a:hlinkClick r:id="rId3" invalidUrl="" action="" tgtFrame="" tooltip="" history="1" highlightClick="0" endSnd="0"/>
              </a:rPr>
              <a:t>C++98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2003 | 14882:2003 | </a:t>
            </a:r>
            <a:r>
              <a:rPr u="sng">
                <a:hlinkClick r:id="rId4" invalidUrl="" action="" tgtFrame="" tooltip="" history="1" highlightClick="0" endSnd="0"/>
              </a:rPr>
              <a:t>C++03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2011 | 14882:2011 | </a:t>
            </a:r>
            <a:r>
              <a:rPr u="sng">
                <a:hlinkClick r:id="rId5" invalidUrl="" action="" tgtFrame="" tooltip="" history="1" highlightClick="0" endSnd="0"/>
              </a:rPr>
              <a:t>C++11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2014 | 14882:2014 | </a:t>
            </a:r>
            <a:r>
              <a:rPr u="sng">
                <a:hlinkClick r:id="rId6" invalidUrl="" action="" tgtFrame="" tooltip="" history="1" highlightClick="0" endSnd="0"/>
              </a:rPr>
              <a:t>C++14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2017 | 14882:2017 | </a:t>
            </a:r>
            <a:r>
              <a:rPr u="sng">
                <a:hlinkClick r:id="rId7" invalidUrl="" action="" tgtFrame="" tooltip="" history="1" highlightClick="0" endSnd="0"/>
              </a:rPr>
              <a:t>C++17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2020 | 14882:2020 | </a:t>
            </a:r>
            <a:r>
              <a:rPr u="sng">
                <a:hlinkClick r:id="rId8" invalidUrl="" action="" tgtFrame="" tooltip="" history="1" highlightClick="0" endSnd="0"/>
              </a:rPr>
              <a:t>C++20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2024 | 14882:2024 | </a:t>
            </a:r>
            <a:r>
              <a:rPr u="sng">
                <a:hlinkClick r:id="rId9" invalidUrl="" action="" tgtFrame="" tooltip="" history="1" highlightClick="0" endSnd="0"/>
              </a:rPr>
              <a:t>C++23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TBA  |                     | </a:t>
            </a:r>
            <a:r>
              <a:rPr u="sng">
                <a:hlinkClick r:id="rId10" invalidUrl="" action="" tgtFrame="" tooltip="" history="1" highlightClick="0" endSnd="0"/>
              </a:rPr>
              <a:t>C++26</a:t>
            </a:r>
          </a:p>
        </p:txBody>
      </p:sp>
      <p:sp>
        <p:nvSpPr>
          <p:cNvPr id="324" name="Introduction  | History"/>
          <p:cNvSpPr txBox="1"/>
          <p:nvPr/>
        </p:nvSpPr>
        <p:spPr>
          <a:xfrm>
            <a:off x="21352293" y="3143"/>
            <a:ext cx="303855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| History</a:t>
            </a:r>
          </a:p>
        </p:txBody>
      </p:sp>
      <p:pic>
        <p:nvPicPr>
          <p:cNvPr id="325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215084" y="2173287"/>
            <a:ext cx="1886358" cy="9369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32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330" name="Rectangle"/>
          <p:cNvSpPr/>
          <p:nvPr/>
        </p:nvSpPr>
        <p:spPr>
          <a:xfrm>
            <a:off x="1229879" y="541582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34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341" name="Rectangle"/>
          <p:cNvSpPr/>
          <p:nvPr/>
        </p:nvSpPr>
        <p:spPr>
          <a:xfrm>
            <a:off x="1229879" y="666737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7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5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5" name="Statically and strongly typed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</p:txBody>
      </p:sp>
      <p:sp>
        <p:nvSpPr>
          <p:cNvPr id="36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7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</p:txBody>
      </p:sp>
      <p:sp>
        <p:nvSpPr>
          <p:cNvPr id="37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</p:txBody>
      </p:sp>
      <p:sp>
        <p:nvSpPr>
          <p:cNvPr id="38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  <a:p>
            <a:pPr/>
            <a:r>
              <a:t>Many available libraries</a:t>
            </a:r>
          </a:p>
        </p:txBody>
      </p:sp>
      <p:sp>
        <p:nvSpPr>
          <p:cNvPr id="39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Adapted to large projects"/>
          <p:cNvSpPr txBox="1"/>
          <p:nvPr>
            <p:ph type="title" idx="4294967295"/>
          </p:nvPr>
        </p:nvSpPr>
        <p:spPr>
          <a:xfrm>
            <a:off x="1206500" y="952500"/>
            <a:ext cx="12692621" cy="1435100"/>
          </a:xfrm>
          <a:prstGeom prst="rect">
            <a:avLst/>
          </a:prstGeom>
        </p:spPr>
        <p:txBody>
          <a:bodyPr/>
          <a:lstStyle/>
          <a:p>
            <a:pPr/>
            <a:r>
              <a:t>Adapted to large projects</a:t>
            </a:r>
          </a:p>
        </p:txBody>
      </p:sp>
      <p:sp>
        <p:nvSpPr>
          <p:cNvPr id="3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5" name="Statically and strongly typ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Statically and strongly typed</a:t>
            </a:r>
          </a:p>
          <a:p>
            <a:pPr/>
            <a:r>
              <a:t>Object oriented</a:t>
            </a:r>
          </a:p>
          <a:p>
            <a:pPr/>
            <a:r>
              <a:t>Widely used (and taught)</a:t>
            </a:r>
          </a:p>
          <a:p>
            <a:pPr/>
            <a:r>
              <a:t>Many available libraries</a:t>
            </a:r>
          </a:p>
          <a:p>
            <a:pPr/>
            <a:r>
              <a:t>Many available documentations and examples on the net</a:t>
            </a:r>
          </a:p>
        </p:txBody>
      </p:sp>
      <p:sp>
        <p:nvSpPr>
          <p:cNvPr id="406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4" name="unlike some other languages (Java, C#, Python, ...) C++ is compiled to native machine code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unlike some other languages (Java, C#, Python, ...) C++ is compiled to native machine code</a:t>
            </a:r>
          </a:p>
        </p:txBody>
      </p:sp>
      <p:sp>
        <p:nvSpPr>
          <p:cNvPr id="42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Fas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Fast</a:t>
            </a:r>
          </a:p>
        </p:txBody>
      </p:sp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4" name="unlike some other languages (Java, C#, Python, ...) C++ is compiled to native machine cod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unlike some other languages (Java, C#, Python, ...) C++ is compiled to native machine code</a:t>
            </a:r>
          </a:p>
          <a:p>
            <a:pPr/>
            <a:r>
              <a:t>close to hardware when needed</a:t>
            </a:r>
          </a:p>
        </p:txBody>
      </p:sp>
      <p:sp>
        <p:nvSpPr>
          <p:cNvPr id="435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3" name="The most powerful language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</p:txBody>
      </p:sp>
      <p:sp>
        <p:nvSpPr>
          <p:cNvPr id="45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3" name="The most powerful languag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  <a:p>
            <a:pPr/>
            <a:r>
              <a:t>The most complicated one</a:t>
            </a:r>
          </a:p>
        </p:txBody>
      </p:sp>
      <p:sp>
        <p:nvSpPr>
          <p:cNvPr id="46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What we get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we get?</a:t>
            </a:r>
          </a:p>
        </p:txBody>
      </p:sp>
      <p:sp>
        <p:nvSpPr>
          <p:cNvPr id="46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73" name="The most powerful languag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most powerful language</a:t>
            </a:r>
          </a:p>
          <a:p>
            <a:pPr/>
            <a:r>
              <a:t>The most complicated one</a:t>
            </a:r>
          </a:p>
          <a:p>
            <a:pPr/>
            <a:r>
              <a:t>The most error prone?</a:t>
            </a:r>
          </a:p>
        </p:txBody>
      </p:sp>
      <p:sp>
        <p:nvSpPr>
          <p:cNvPr id="474" name="Introduction | Why using C++?"/>
          <p:cNvSpPr txBox="1"/>
          <p:nvPr/>
        </p:nvSpPr>
        <p:spPr>
          <a:xfrm>
            <a:off x="20139189" y="3143"/>
            <a:ext cx="425165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Why using C++?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478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479" name="Rectangle"/>
          <p:cNvSpPr/>
          <p:nvPr/>
        </p:nvSpPr>
        <p:spPr>
          <a:xfrm>
            <a:off x="1229879" y="666737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5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48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490" name="Rectangle"/>
          <p:cNvSpPr/>
          <p:nvPr/>
        </p:nvSpPr>
        <p:spPr>
          <a:xfrm>
            <a:off x="1229879" y="79211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6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4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5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26" y="3050963"/>
            <a:ext cx="6106487" cy="7614074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Boo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Books</a:t>
            </a:r>
          </a:p>
        </p:txBody>
      </p:sp>
      <p:sp>
        <p:nvSpPr>
          <p:cNvPr id="5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5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826" y="3050963"/>
            <a:ext cx="6106487" cy="761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11561" y="3047796"/>
            <a:ext cx="6106486" cy="7620408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4" name="https://isocpp.org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</p:txBody>
      </p:sp>
      <p:sp>
        <p:nvSpPr>
          <p:cNvPr id="54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5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</p:txBody>
      </p:sp>
      <p:sp>
        <p:nvSpPr>
          <p:cNvPr id="55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</p:txBody>
      </p:sp>
      <p:sp>
        <p:nvSpPr>
          <p:cNvPr id="56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7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</p:txBody>
      </p:sp>
      <p:sp>
        <p:nvSpPr>
          <p:cNvPr id="57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7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https://www.programmingalgorithms.com</a:t>
            </a:r>
          </a:p>
        </p:txBody>
      </p:sp>
      <p:sp>
        <p:nvSpPr>
          <p:cNvPr id="58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Useful link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58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4" name="https://isocpp.org…"/>
          <p:cNvSpPr txBox="1"/>
          <p:nvPr>
            <p:ph type="body" sz="half" idx="4294967295"/>
          </p:nvPr>
        </p:nvSpPr>
        <p:spPr>
          <a:xfrm>
            <a:off x="1206500" y="4248504"/>
            <a:ext cx="12453252" cy="825601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https://isocpp.org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https://cppreference.com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https://www.programmingalgorithms.com</a:t>
            </a:r>
          </a:p>
          <a:p>
            <a:pPr/>
            <a:r>
              <a:t>And more...</a:t>
            </a:r>
          </a:p>
        </p:txBody>
      </p:sp>
      <p:sp>
        <p:nvSpPr>
          <p:cNvPr id="595" name="Introduction   | References"/>
          <p:cNvSpPr txBox="1"/>
          <p:nvPr/>
        </p:nvSpPr>
        <p:spPr>
          <a:xfrm>
            <a:off x="20697278" y="3143"/>
            <a:ext cx="36935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8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599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600" name="Rectangle"/>
          <p:cNvSpPr/>
          <p:nvPr/>
        </p:nvSpPr>
        <p:spPr>
          <a:xfrm>
            <a:off x="1229879" y="7921174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06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61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611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7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mpil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Compilers</a:t>
            </a:r>
          </a:p>
        </p:txBody>
      </p:sp>
      <p:sp>
        <p:nvSpPr>
          <p:cNvPr id="6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26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  <p:graphicFrame>
        <p:nvGraphicFramePr>
          <p:cNvPr id="627" name="Table 1"/>
          <p:cNvGraphicFramePr/>
          <p:nvPr/>
        </p:nvGraphicFramePr>
        <p:xfrm>
          <a:off x="1557897" y="4566776"/>
          <a:ext cx="11355817" cy="718090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268623"/>
                <a:gridCol w="2268623"/>
                <a:gridCol w="2268623"/>
                <a:gridCol w="2268623"/>
                <a:gridCol w="2268623"/>
              </a:tblGrid>
              <a:tr h="119470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C++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GCC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Clang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MSVC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Apple Clang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4.8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4.9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3.3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470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19.40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&gt;= 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3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63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46" name="Single source builds on multiple platforms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</p:txBody>
      </p:sp>
      <p:pic>
        <p:nvPicPr>
          <p:cNvPr id="6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7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</p:txBody>
      </p:sp>
      <p:pic>
        <p:nvPicPr>
          <p:cNvPr id="6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68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</p:txBody>
      </p:sp>
      <p:pic>
        <p:nvPicPr>
          <p:cNvPr id="6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1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9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</p:txBody>
      </p:sp>
      <p:pic>
        <p:nvPicPr>
          <p:cNvPr id="6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90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  <a:p>
            <a:pPr/>
            <a:r>
              <a:t>Cross-platform testing system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Mak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CMake</a:t>
            </a:r>
          </a:p>
        </p:txBody>
      </p:sp>
      <p:sp>
        <p:nvSpPr>
          <p:cNvPr id="6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1" name="Single source builds on multiple platform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Single source builds on multiple platforms</a:t>
            </a:r>
          </a:p>
          <a:p>
            <a:pPr/>
            <a:r>
              <a:t>Accurate dependencies and minimal rebuilds</a:t>
            </a:r>
          </a:p>
          <a:p>
            <a:pPr/>
            <a:r>
              <a:t>Out-of-source builds</a:t>
            </a:r>
          </a:p>
          <a:p>
            <a:pPr/>
            <a:r>
              <a:t>Cross-platform packaging system</a:t>
            </a:r>
          </a:p>
          <a:p>
            <a:pPr/>
            <a:r>
              <a:t>Cross-platform testing system</a:t>
            </a:r>
          </a:p>
          <a:p>
            <a:pPr/>
            <a:r>
              <a:t>And more...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0320" y="2835168"/>
            <a:ext cx="7453042" cy="7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0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1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1" name="Microsoft Visual Studio (Windows)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</p:txBody>
      </p:sp>
      <p:pic>
        <p:nvPicPr>
          <p:cNvPr id="7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2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2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</p:txBody>
      </p:sp>
      <p:pic>
        <p:nvPicPr>
          <p:cNvPr id="7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  <a:p>
            <a:pPr/>
            <a:r>
              <a:t> Microsoft Visual Studio Code (Windows, macOS and Linux)</a:t>
            </a:r>
          </a:p>
        </p:txBody>
      </p:sp>
      <p:pic>
        <p:nvPicPr>
          <p:cNvPr id="7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Integrated Development Environment (IDE)"/>
          <p:cNvSpPr txBox="1"/>
          <p:nvPr>
            <p:ph type="title" idx="4294967295"/>
          </p:nvPr>
        </p:nvSpPr>
        <p:spPr>
          <a:xfrm>
            <a:off x="1206500" y="952500"/>
            <a:ext cx="21379575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Integrated Development Environment (IDE)</a:t>
            </a:r>
          </a:p>
        </p:txBody>
      </p:sp>
      <p:sp>
        <p:nvSpPr>
          <p:cNvPr id="7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Microsoft Visual Studio (Windows)…"/>
          <p:cNvSpPr txBox="1"/>
          <p:nvPr>
            <p:ph type="body" idx="4294967295"/>
          </p:nvPr>
        </p:nvSpPr>
        <p:spPr>
          <a:xfrm>
            <a:off x="1206500" y="4248504"/>
            <a:ext cx="17922121" cy="8256012"/>
          </a:xfrm>
          <a:prstGeom prst="rect">
            <a:avLst/>
          </a:prstGeom>
        </p:spPr>
        <p:txBody>
          <a:bodyPr/>
          <a:lstStyle/>
          <a:p>
            <a:pPr/>
            <a:r>
              <a:t> Microsoft Visual Studio (Windows)</a:t>
            </a:r>
          </a:p>
          <a:p>
            <a:pPr/>
            <a:r>
              <a:t> Xcode (macOS)</a:t>
            </a:r>
          </a:p>
          <a:p>
            <a:pPr/>
            <a:r>
              <a:t> Microsoft Visual Studio Code (Windows, macOS and Linux)</a:t>
            </a:r>
          </a:p>
          <a:p>
            <a:pPr/>
            <a:r>
              <a:t> </a:t>
            </a:r>
            <a:r>
              <a:t> </a:t>
            </a:r>
            <a:r>
              <a:t> </a:t>
            </a:r>
            <a:r>
              <a:t> </a:t>
            </a:r>
            <a:r>
              <a:t> </a:t>
            </a:r>
            <a:r>
              <a:t> </a:t>
            </a:r>
            <a:r>
              <a:t> and others</a:t>
            </a:r>
          </a:p>
        </p:txBody>
      </p:sp>
      <p:pic>
        <p:nvPicPr>
          <p:cNvPr id="7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06500" y="4248504"/>
            <a:ext cx="64078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06500" y="4248504"/>
            <a:ext cx="461366" cy="46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06500" y="4248504"/>
            <a:ext cx="470782" cy="461367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76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pic>
        <p:nvPicPr>
          <p:cNvPr id="7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6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787" name="Install compiler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</p:txBody>
      </p:sp>
      <p:pic>
        <p:nvPicPr>
          <p:cNvPr id="7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What this course is?…"/>
          <p:cNvSpPr txBox="1"/>
          <p:nvPr>
            <p:ph type="body" sz="half" idx="4294967295"/>
          </p:nvPr>
        </p:nvSpPr>
        <p:spPr>
          <a:xfrm>
            <a:off x="1206500" y="42104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220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" name="Introduction"/>
          <p:cNvSpPr txBox="1"/>
          <p:nvPr/>
        </p:nvSpPr>
        <p:spPr>
          <a:xfrm>
            <a:off x="22639158" y="3143"/>
            <a:ext cx="175168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</a:t>
            </a:r>
          </a:p>
        </p:txBody>
      </p:sp>
      <p:sp>
        <p:nvSpPr>
          <p:cNvPr id="227" name="Rectangle"/>
          <p:cNvSpPr/>
          <p:nvPr/>
        </p:nvSpPr>
        <p:spPr>
          <a:xfrm>
            <a:off x="1229879" y="4164278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7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798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</p:txBody>
      </p:sp>
      <p:pic>
        <p:nvPicPr>
          <p:cNvPr id="7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08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09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</p:txBody>
      </p:sp>
      <p:pic>
        <p:nvPicPr>
          <p:cNvPr id="8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1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1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1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9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20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  <a:p>
            <a:pPr/>
            <a:r>
              <a:t>Install SCM like git (not mandatory)</a:t>
            </a:r>
          </a:p>
        </p:txBody>
      </p:sp>
      <p:pic>
        <p:nvPicPr>
          <p:cNvPr id="82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30" name="Configure your development environment"/>
          <p:cNvSpPr txBox="1"/>
          <p:nvPr>
            <p:ph type="title" idx="4294967295"/>
          </p:nvPr>
        </p:nvSpPr>
        <p:spPr>
          <a:xfrm>
            <a:off x="1206500" y="952500"/>
            <a:ext cx="2071693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Configure your development environment</a:t>
            </a:r>
          </a:p>
        </p:txBody>
      </p:sp>
      <p:sp>
        <p:nvSpPr>
          <p:cNvPr id="831" name="Install compiler…"/>
          <p:cNvSpPr txBox="1"/>
          <p:nvPr>
            <p:ph type="body" sz="half" idx="4294967295"/>
          </p:nvPr>
        </p:nvSpPr>
        <p:spPr>
          <a:xfrm>
            <a:off x="1206500" y="4248504"/>
            <a:ext cx="10835951" cy="8256012"/>
          </a:xfrm>
          <a:prstGeom prst="rect">
            <a:avLst/>
          </a:prstGeom>
        </p:spPr>
        <p:txBody>
          <a:bodyPr/>
          <a:lstStyle/>
          <a:p>
            <a:pPr/>
            <a:r>
              <a:t>Install compiler</a:t>
            </a:r>
          </a:p>
          <a:p>
            <a:pPr/>
            <a:r>
              <a:t>Install IDE (according to OS)</a:t>
            </a:r>
          </a:p>
          <a:p>
            <a:pPr/>
            <a:r>
              <a:t>Install CMake</a:t>
            </a:r>
          </a:p>
          <a:p>
            <a:pPr/>
            <a:r>
              <a:t>Install SCM like git (not mandatory)</a:t>
            </a:r>
          </a:p>
          <a:p>
            <a:pPr/>
            <a:r>
              <a:t>Subscribe to GitHub (not mandatory)</a:t>
            </a:r>
          </a:p>
        </p:txBody>
      </p:sp>
      <p:pic>
        <p:nvPicPr>
          <p:cNvPr id="8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7134" y="4228777"/>
            <a:ext cx="10623543" cy="6639715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Introduction   | C++ development tools"/>
          <p:cNvSpPr txBox="1"/>
          <p:nvPr/>
        </p:nvSpPr>
        <p:spPr>
          <a:xfrm>
            <a:off x="19038251" y="3143"/>
            <a:ext cx="53525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 | C++ development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6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837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838" name="Rectangle"/>
          <p:cNvSpPr/>
          <p:nvPr/>
        </p:nvSpPr>
        <p:spPr>
          <a:xfrm>
            <a:off x="1229879" y="9116497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4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7" name="What this course is?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  <a:p>
            <a:pPr/>
            <a:r>
              <a:t>History</a:t>
            </a:r>
          </a:p>
          <a:p>
            <a:pPr/>
            <a:r>
              <a:t>Wy using C++?</a:t>
            </a:r>
          </a:p>
          <a:p>
            <a:pPr/>
            <a:r>
              <a:t>References</a:t>
            </a:r>
          </a:p>
          <a:p>
            <a:pPr/>
            <a:r>
              <a:t>C++ development tools</a:t>
            </a:r>
          </a:p>
        </p:txBody>
      </p:sp>
      <p:sp>
        <p:nvSpPr>
          <p:cNvPr id="848" name="Introdu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4" name="Introduction"/>
          <p:cNvSpPr txBox="1"/>
          <p:nvPr/>
        </p:nvSpPr>
        <p:spPr>
          <a:xfrm>
            <a:off x="22469690" y="3143"/>
            <a:ext cx="19211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857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9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8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7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3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39" name="This course aimed at inexperienced developers as well as experienced developers with no knowledge of Modern C++.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</p:txBody>
      </p:sp>
      <p:sp>
        <p:nvSpPr>
          <p:cNvPr id="24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at this course is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What this course is?</a:t>
            </a:r>
          </a:p>
        </p:txBody>
      </p:sp>
      <p:sp>
        <p:nvSpPr>
          <p:cNvPr id="249" name="This course aimed at inexperienced developers as well as experienced developers with no knowledge of Modern C++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course aimed at inexperienced developers as well as experienced developers with no knowledge of Modern C++.</a:t>
            </a:r>
          </a:p>
          <a:p>
            <a:pPr/>
            <a:r>
              <a:t>This course covers concepts from C++98 to C++23, while keeping modern C++ in mind.</a:t>
            </a:r>
          </a:p>
        </p:txBody>
      </p:sp>
      <p:sp>
        <p:nvSpPr>
          <p:cNvPr id="25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6" name="Introduction | What this course is?"/>
          <p:cNvSpPr txBox="1"/>
          <p:nvPr/>
        </p:nvSpPr>
        <p:spPr>
          <a:xfrm>
            <a:off x="19635659" y="3143"/>
            <a:ext cx="4755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Introduction | What this course 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